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4" r:id="rId4"/>
    <p:sldId id="257" r:id="rId5"/>
    <p:sldId id="266" r:id="rId6"/>
    <p:sldId id="269" r:id="rId7"/>
    <p:sldId id="267" r:id="rId8"/>
    <p:sldId id="268" r:id="rId9"/>
    <p:sldId id="258" r:id="rId10"/>
    <p:sldId id="272" r:id="rId11"/>
    <p:sldId id="296" r:id="rId12"/>
    <p:sldId id="262" r:id="rId13"/>
    <p:sldId id="263" r:id="rId14"/>
    <p:sldId id="275" r:id="rId15"/>
    <p:sldId id="283" r:id="rId16"/>
    <p:sldId id="277" r:id="rId17"/>
    <p:sldId id="287" r:id="rId18"/>
    <p:sldId id="279" r:id="rId19"/>
    <p:sldId id="280" r:id="rId20"/>
    <p:sldId id="282" r:id="rId21"/>
    <p:sldId id="293" r:id="rId22"/>
    <p:sldId id="284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01B"/>
    <a:srgbClr val="D6001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5212" autoAdjust="0"/>
  </p:normalViewPr>
  <p:slideViewPr>
    <p:cSldViewPr snapToGrid="0" snapToObjects="1">
      <p:cViewPr varScale="1">
        <p:scale>
          <a:sx n="67" d="100"/>
          <a:sy n="67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3819-1D61-484C-AA40-6F8BF74B781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C51E-9511-7647-B3C8-89FF0E4A9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3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C51E-9511-7647-B3C8-89FF0E4A9F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7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C51E-9511-7647-B3C8-89FF0E4A9F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9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2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U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150"/>
            <a:ext cx="9144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G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3295650"/>
            <a:ext cx="3943350" cy="35623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65E389A-16E9-F044-A0F0-509A8CA28A0A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77F3D6-D8C4-C441-AE76-A9F647FCB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5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G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4533900" cy="3073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E389A-16E9-F044-A0F0-509A8CA28A0A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F3D6-D8C4-C441-AE76-A9F647FCB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1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0"/>
            <a:ext cx="4781550" cy="358775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89A-16E9-F044-A0F0-509A8CA28A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F3D6-D8C4-C441-AE76-A9F647FCB1A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UCAS-Right_aligned-White_box-Keyline-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36" y="214458"/>
            <a:ext cx="1655064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6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G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740150"/>
            <a:ext cx="4476750" cy="31178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89A-16E9-F044-A0F0-509A8CA28A0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7F3D6-D8C4-C441-AE76-A9F647FCB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2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G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0"/>
            <a:ext cx="4743450" cy="317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5E389A-16E9-F044-A0F0-509A8CA28A0A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F3D6-D8C4-C441-AE76-A9F647FCB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2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G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150"/>
            <a:ext cx="9144000" cy="387985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E389A-16E9-F044-A0F0-509A8CA28A0A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7F3D6-D8C4-C441-AE76-A9F647FCB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5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389A-16E9-F044-A0F0-509A8CA28A0A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F3D6-D8C4-C441-AE76-A9F647FCB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3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61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2041"/>
              </a:lnSpc>
              <a:spcAft>
                <a:spcPts val="0"/>
              </a:spcAft>
              <a:defRPr sz="2177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361"/>
            </a:lvl1pPr>
            <a:lvl2pPr>
              <a:buFont typeface="Arial" pitchFamily="34" charset="0"/>
              <a:buChar char="•"/>
              <a:defRPr sz="1361"/>
            </a:lvl2pPr>
            <a:lvl3pPr>
              <a:buFont typeface="Arial" pitchFamily="34" charset="0"/>
              <a:buChar char="•"/>
              <a:defRPr sz="1361"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90946" y="6362489"/>
            <a:ext cx="946448" cy="365125"/>
          </a:xfrm>
        </p:spPr>
        <p:txBody>
          <a:bodyPr/>
          <a:lstStyle/>
          <a:p>
            <a:fld id="{2358F156-6BAA-45DC-BCD5-D3E7A03531D1}" type="datetime1">
              <a:rPr lang="en-GB" smtClean="0"/>
              <a:pPr/>
              <a:t>24/02/2016</a:t>
            </a:fld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8" y="6356354"/>
            <a:ext cx="549423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C:\Users\Cader Rattray\Desktop\UCAS-Left_aligned-White_box-Keyline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47"/>
            <a:ext cx="2072459" cy="5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2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165E389A-16E9-F044-A0F0-509A8CA28A0A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B77F3D6-D8C4-C441-AE76-A9F647FCB1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UCAS-Right_aligned-White_box-Keyline-RGB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36" y="219050"/>
            <a:ext cx="1655064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0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2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as.com/parent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24933" y="1055162"/>
            <a:ext cx="7772400" cy="93450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Parents’ evening presentation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When to apply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257" y="1352655"/>
            <a:ext cx="823322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 smtClean="0"/>
              <a:t>Mid September 	Applications </a:t>
            </a:r>
            <a:r>
              <a:rPr lang="en-GB" sz="2400" dirty="0" smtClean="0"/>
              <a:t>can be submitted to UCAS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sz="2400" dirty="0" smtClean="0"/>
              <a:t>1</a:t>
            </a:r>
            <a:r>
              <a:rPr lang="en-US" sz="2400" dirty="0" smtClean="0"/>
              <a:t>5 October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GB" sz="2400" dirty="0" smtClean="0"/>
              <a:t>Medicine</a:t>
            </a:r>
            <a:r>
              <a:rPr lang="en-GB" sz="2400" dirty="0"/>
              <a:t>, Veterinary and </a:t>
            </a:r>
            <a:r>
              <a:rPr lang="en-GB" sz="2400" dirty="0" smtClean="0"/>
              <a:t>Dentistry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		</a:t>
            </a:r>
            <a:r>
              <a:rPr lang="en-GB" sz="2400" dirty="0" smtClean="0"/>
              <a:t>          		</a:t>
            </a:r>
            <a:r>
              <a:rPr lang="en-US" sz="2400" dirty="0" smtClean="0"/>
              <a:t>Oxford </a:t>
            </a:r>
            <a:r>
              <a:rPr lang="en-US" sz="2400" u="sng" dirty="0">
                <a:solidFill>
                  <a:srgbClr val="B2001B"/>
                </a:solidFill>
              </a:rPr>
              <a:t>or</a:t>
            </a:r>
            <a:r>
              <a:rPr lang="en-US" sz="2400" dirty="0"/>
              <a:t> </a:t>
            </a:r>
            <a:r>
              <a:rPr lang="en-US" sz="2400" dirty="0" smtClean="0"/>
              <a:t>Cambridge</a:t>
            </a:r>
            <a:endParaRPr lang="en-US" sz="2400" dirty="0"/>
          </a:p>
          <a:p>
            <a:pPr lvl="0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400" dirty="0"/>
              <a:t>15 January	</a:t>
            </a:r>
            <a:r>
              <a:rPr lang="en-US" sz="2400" dirty="0" smtClean="0"/>
              <a:t>   		Advisory </a:t>
            </a:r>
            <a:r>
              <a:rPr lang="en-US" sz="2400" dirty="0"/>
              <a:t>application </a:t>
            </a:r>
            <a:r>
              <a:rPr lang="en-US" sz="2400" dirty="0" smtClean="0"/>
              <a:t>deadline</a:t>
            </a:r>
          </a:p>
          <a:p>
            <a:pPr lvl="0">
              <a:defRPr/>
            </a:pPr>
            <a:r>
              <a:rPr lang="en-GB" sz="2400" dirty="0" smtClean="0"/>
              <a:t>24 March	   		Some art &amp; design courses    		</a:t>
            </a:r>
          </a:p>
          <a:p>
            <a:pPr lvl="0">
              <a:defRPr/>
            </a:pPr>
            <a:r>
              <a:rPr lang="en-GB" sz="2400" dirty="0"/>
              <a:t>	</a:t>
            </a:r>
            <a:r>
              <a:rPr lang="en-GB" sz="2400" dirty="0" smtClean="0"/>
              <a:t>				(check each course)</a:t>
            </a:r>
          </a:p>
          <a:p>
            <a:pPr lvl="0"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30 June            	 	Applications held</a:t>
            </a:r>
          </a:p>
          <a:p>
            <a:pPr>
              <a:defRPr/>
            </a:pPr>
            <a:r>
              <a:rPr lang="en-GB" sz="2400" dirty="0" smtClean="0"/>
              <a:t>					for Clearing</a:t>
            </a:r>
            <a:endParaRPr lang="en-GB" dirty="0" smtClean="0"/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dirty="0" smtClean="0"/>
              <a:t>                    </a:t>
            </a:r>
            <a:endParaRPr lang="en-US" dirty="0" smtClean="0"/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293" y="232511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Completing the application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4703" y="1296140"/>
            <a:ext cx="83183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Maximum of </a:t>
            </a:r>
            <a:r>
              <a:rPr lang="en-GB" sz="2400" dirty="0" smtClean="0"/>
              <a:t>five choices</a:t>
            </a:r>
          </a:p>
          <a:p>
            <a:endParaRPr lang="en-GB" sz="2400" dirty="0"/>
          </a:p>
          <a:p>
            <a:r>
              <a:rPr lang="en-GB" sz="2400" dirty="0"/>
              <a:t>Some choice restrictions: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Medicine, Veterinary, Dentistry – max </a:t>
            </a:r>
            <a:r>
              <a:rPr lang="en-GB" sz="2400" dirty="0" smtClean="0"/>
              <a:t>four 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Oxford </a:t>
            </a:r>
            <a:r>
              <a:rPr lang="en-GB" sz="2400" b="1" dirty="0"/>
              <a:t>or</a:t>
            </a:r>
            <a:r>
              <a:rPr lang="en-GB" sz="2400" dirty="0"/>
              <a:t> </a:t>
            </a:r>
            <a:r>
              <a:rPr lang="en-GB" sz="2400" dirty="0" smtClean="0"/>
              <a:t>Cambridge</a:t>
            </a:r>
          </a:p>
          <a:p>
            <a:pPr lvl="1"/>
            <a:endParaRPr lang="en-GB" sz="2400" dirty="0"/>
          </a:p>
          <a:p>
            <a:r>
              <a:rPr lang="en-GB" sz="2400" dirty="0"/>
              <a:t>Simple application cost: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1 </a:t>
            </a:r>
            <a:r>
              <a:rPr lang="en-GB" sz="2400" dirty="0" smtClean="0"/>
              <a:t>choice </a:t>
            </a:r>
            <a:r>
              <a:rPr lang="en-GB" sz="2400" dirty="0"/>
              <a:t>- £12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2-5 </a:t>
            </a:r>
            <a:r>
              <a:rPr lang="en-GB" sz="2400" dirty="0" smtClean="0"/>
              <a:t>choices </a:t>
            </a:r>
            <a:r>
              <a:rPr lang="en-GB" sz="2400" dirty="0"/>
              <a:t>- £23 </a:t>
            </a:r>
            <a:endParaRPr lang="en-GB" sz="2400" dirty="0" smtClean="0"/>
          </a:p>
          <a:p>
            <a:pPr lvl="1"/>
            <a:endParaRPr lang="en-GB" sz="2400" dirty="0"/>
          </a:p>
          <a:p>
            <a:r>
              <a:rPr lang="en-GB" sz="2400" dirty="0"/>
              <a:t>Application is entirely </a:t>
            </a:r>
            <a:r>
              <a:rPr lang="en-GB" sz="2400" dirty="0" smtClean="0"/>
              <a:t>online</a:t>
            </a:r>
          </a:p>
          <a:p>
            <a:endParaRPr lang="en-GB" sz="2400" dirty="0"/>
          </a:p>
          <a:p>
            <a:r>
              <a:rPr lang="en-GB" sz="2400" dirty="0"/>
              <a:t>Simultaneous consideration</a:t>
            </a:r>
          </a:p>
        </p:txBody>
      </p:sp>
    </p:spTree>
    <p:extLst>
      <p:ext uri="{BB962C8B-B14F-4D97-AF65-F5344CB8AC3E}">
        <p14:creationId xmlns:p14="http://schemas.microsoft.com/office/powerpoint/2010/main" val="16627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The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p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ersonal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s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tatement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257" y="1242874"/>
            <a:ext cx="73865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only section your son or daughter </a:t>
            </a:r>
            <a:r>
              <a:rPr lang="en-GB" sz="2400" dirty="0" smtClean="0"/>
              <a:t>has control over</a:t>
            </a:r>
            <a:endParaRPr lang="en-GB" sz="2400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Their only chance to market themselves </a:t>
            </a:r>
            <a:r>
              <a:rPr lang="en-GB" sz="2400" dirty="0" smtClean="0"/>
              <a:t>individually</a:t>
            </a:r>
            <a:endParaRPr lang="en-GB" sz="2400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One </a:t>
            </a:r>
            <a:r>
              <a:rPr lang="en-GB" sz="2400" dirty="0" smtClean="0"/>
              <a:t>personal </a:t>
            </a:r>
            <a:r>
              <a:rPr lang="en-GB" sz="2400" dirty="0"/>
              <a:t>s</a:t>
            </a:r>
            <a:r>
              <a:rPr lang="en-GB" sz="2400" dirty="0" smtClean="0"/>
              <a:t>tatement </a:t>
            </a:r>
            <a:r>
              <a:rPr lang="en-GB" sz="2400" dirty="0"/>
              <a:t>for </a:t>
            </a:r>
            <a:r>
              <a:rPr lang="en-GB" sz="2400" b="1" dirty="0">
                <a:solidFill>
                  <a:srgbClr val="B2001B"/>
                </a:solidFill>
              </a:rPr>
              <a:t>all</a:t>
            </a:r>
            <a:r>
              <a:rPr lang="en-GB" sz="2400" b="1" i="1" dirty="0"/>
              <a:t> </a:t>
            </a:r>
            <a:r>
              <a:rPr lang="en-GB" sz="2400" dirty="0"/>
              <a:t>choices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411258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400" dirty="0"/>
              <a:t>Max. 4,000 characters, 47 lines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400" dirty="0"/>
              <a:t>Min. 1,000 characters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400" dirty="0"/>
              <a:t>No spelling/grammar check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400" dirty="0"/>
              <a:t>No formatting</a:t>
            </a:r>
          </a:p>
        </p:txBody>
      </p:sp>
    </p:spTree>
    <p:extLst>
      <p:ext uri="{BB962C8B-B14F-4D97-AF65-F5344CB8AC3E}">
        <p14:creationId xmlns:p14="http://schemas.microsoft.com/office/powerpoint/2010/main" val="1211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Where to start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451" y="1313894"/>
            <a:ext cx="84329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Think about what makes them </a:t>
            </a:r>
            <a:r>
              <a:rPr lang="en-GB" sz="2400" dirty="0">
                <a:solidFill>
                  <a:srgbClr val="B2001B"/>
                </a:solidFill>
              </a:rPr>
              <a:t>stand out </a:t>
            </a:r>
            <a:r>
              <a:rPr lang="en-GB" sz="2400" dirty="0"/>
              <a:t>in an </a:t>
            </a:r>
            <a:r>
              <a:rPr lang="en-GB" sz="2400" dirty="0" smtClean="0"/>
              <a:t>exciting and positive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Show </a:t>
            </a:r>
            <a:r>
              <a:rPr lang="en-GB" sz="2400" dirty="0">
                <a:solidFill>
                  <a:srgbClr val="B2001B"/>
                </a:solidFill>
              </a:rPr>
              <a:t>enthusiasm</a:t>
            </a:r>
            <a:r>
              <a:rPr lang="en-GB" sz="2400" dirty="0"/>
              <a:t> for the course they are applying for and list supporting</a:t>
            </a:r>
            <a:r>
              <a:rPr lang="en-GB" sz="2400" dirty="0">
                <a:solidFill>
                  <a:srgbClr val="B2001B"/>
                </a:solidFill>
              </a:rPr>
              <a:t> evidence </a:t>
            </a:r>
            <a:r>
              <a:rPr lang="en-GB" sz="2400" dirty="0"/>
              <a:t>to back this </a:t>
            </a:r>
            <a:r>
              <a:rPr lang="en-GB" sz="2400" dirty="0" smtClean="0"/>
              <a:t>up</a:t>
            </a:r>
            <a:r>
              <a:rPr lang="en-GB" sz="2400" dirty="0"/>
              <a:t>.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</a:t>
            </a:r>
            <a:r>
              <a:rPr lang="en-GB" sz="2400" dirty="0" smtClean="0"/>
              <a:t>xtra </a:t>
            </a:r>
            <a:r>
              <a:rPr lang="en-GB" sz="2400" dirty="0"/>
              <a:t>curricular activities and </a:t>
            </a:r>
            <a:r>
              <a:rPr lang="en-GB" sz="2400" dirty="0">
                <a:solidFill>
                  <a:srgbClr val="B2001B"/>
                </a:solidFill>
              </a:rPr>
              <a:t>relevant</a:t>
            </a:r>
            <a:r>
              <a:rPr lang="en-GB" sz="2400" dirty="0"/>
              <a:t> work experience</a:t>
            </a:r>
            <a:r>
              <a:rPr lang="en-GB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</a:rPr>
              <a:t>Skills</a:t>
            </a:r>
            <a:r>
              <a:rPr lang="en-GB" sz="2400" dirty="0"/>
              <a:t> they can use on the course, leadership, communication, team work for </a:t>
            </a:r>
            <a:r>
              <a:rPr lang="en-GB" sz="2400" dirty="0" smtClean="0"/>
              <a:t>example.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Encourage them to ask you for more </a:t>
            </a:r>
            <a:r>
              <a:rPr lang="en-GB" sz="2400" dirty="0" smtClean="0">
                <a:solidFill>
                  <a:srgbClr val="B2001B"/>
                </a:solidFill>
              </a:rPr>
              <a:t>ideas.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Allow plenty of </a:t>
            </a:r>
            <a:r>
              <a:rPr lang="en-GB" sz="2400" dirty="0" smtClean="0">
                <a:solidFill>
                  <a:srgbClr val="B2001B"/>
                </a:solidFill>
              </a:rPr>
              <a:t>time.</a:t>
            </a:r>
            <a:endParaRPr lang="en-GB" sz="2400" dirty="0">
              <a:solidFill>
                <a:srgbClr val="B2001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4284539"/>
            <a:ext cx="2952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23" y="303532"/>
            <a:ext cx="8606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Personal statement</a:t>
            </a:r>
          </a:p>
          <a:p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r</a:t>
            </a:r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esources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8593" t="19559" r="6337" b="3857"/>
          <a:stretch>
            <a:fillRect/>
          </a:stretch>
        </p:blipFill>
        <p:spPr bwMode="auto">
          <a:xfrm>
            <a:off x="517315" y="2853652"/>
            <a:ext cx="3639846" cy="31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43931" t="51653" r="27712" b="20110"/>
          <a:stretch>
            <a:fillRect/>
          </a:stretch>
        </p:blipFill>
        <p:spPr bwMode="auto">
          <a:xfrm>
            <a:off x="5069150" y="1088362"/>
            <a:ext cx="3781887" cy="290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/>
          <p:cNvPicPr>
            <a:picLocks/>
          </p:cNvPicPr>
          <p:nvPr/>
        </p:nvPicPr>
        <p:blipFill>
          <a:blip r:embed="rId4" cstate="print"/>
          <a:srcRect l="12352" t="19697" r="10204" b="3857"/>
          <a:stretch>
            <a:fillRect/>
          </a:stretch>
        </p:blipFill>
        <p:spPr bwMode="auto">
          <a:xfrm>
            <a:off x="4394447" y="4208016"/>
            <a:ext cx="3536494" cy="248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7762" y="1905182"/>
            <a:ext cx="46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www.ucas.com/personalstatement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89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21075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Tracking applications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257" y="1192109"/>
            <a:ext cx="831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 smtClean="0"/>
              <a:t>  Track will allow your son or daughter to: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45975" y="2237173"/>
            <a:ext cx="729300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F</a:t>
            </a:r>
            <a:r>
              <a:rPr lang="en-GB" sz="2800" dirty="0" smtClean="0"/>
              <a:t>ollow </a:t>
            </a:r>
            <a:r>
              <a:rPr lang="en-GB" sz="2800" dirty="0"/>
              <a:t>the progress of their application </a:t>
            </a:r>
            <a:r>
              <a:rPr lang="en-GB" sz="2800" dirty="0" smtClean="0"/>
              <a:t>online</a:t>
            </a:r>
            <a:endParaRPr lang="en-GB" sz="28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</a:t>
            </a:r>
            <a:r>
              <a:rPr lang="en-GB" sz="2800" dirty="0" smtClean="0"/>
              <a:t>ee </a:t>
            </a:r>
            <a:r>
              <a:rPr lang="en-GB" sz="2800" dirty="0"/>
              <a:t>their choices and personal information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</a:t>
            </a:r>
            <a:r>
              <a:rPr lang="en-GB" sz="2800" dirty="0" smtClean="0"/>
              <a:t>ee </a:t>
            </a:r>
            <a:r>
              <a:rPr lang="en-GB" sz="2800" dirty="0"/>
              <a:t>their offers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R</a:t>
            </a:r>
            <a:r>
              <a:rPr lang="en-GB" sz="2800" dirty="0" smtClean="0"/>
              <a:t>eply </a:t>
            </a:r>
            <a:r>
              <a:rPr lang="en-GB" sz="2800" dirty="0"/>
              <a:t>to offers </a:t>
            </a:r>
            <a:r>
              <a:rPr lang="en-GB" sz="2800" dirty="0" smtClean="0"/>
              <a:t>online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54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57" y="595356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Decisions and replies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664" y="3820412"/>
            <a:ext cx="85385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Once all decisions are received, they can </a:t>
            </a:r>
            <a:r>
              <a:rPr lang="en-GB" sz="2400" dirty="0"/>
              <a:t>hold </a:t>
            </a:r>
            <a:r>
              <a:rPr lang="en-GB" sz="2400" dirty="0" smtClean="0"/>
              <a:t>up to two </a:t>
            </a:r>
            <a:r>
              <a:rPr lang="en-GB" sz="2400" dirty="0"/>
              <a:t>offers:</a:t>
            </a:r>
          </a:p>
          <a:p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One as their </a:t>
            </a:r>
            <a:r>
              <a:rPr lang="en-GB" sz="2400" dirty="0" smtClean="0">
                <a:solidFill>
                  <a:srgbClr val="B2001B"/>
                </a:solidFill>
              </a:rPr>
              <a:t>Firm</a:t>
            </a:r>
            <a:r>
              <a:rPr lang="en-GB" sz="2400" dirty="0" smtClean="0"/>
              <a:t>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One as their </a:t>
            </a:r>
            <a:r>
              <a:rPr lang="en-GB" sz="2400" dirty="0" smtClean="0">
                <a:solidFill>
                  <a:srgbClr val="B2001B"/>
                </a:solidFill>
              </a:rPr>
              <a:t>Insurance</a:t>
            </a:r>
            <a:r>
              <a:rPr lang="en-GB" sz="2400" dirty="0" smtClean="0"/>
              <a:t> Choice (if they want to)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All </a:t>
            </a:r>
            <a:r>
              <a:rPr lang="en-GB" sz="2400" dirty="0"/>
              <a:t>other offers are declined </a:t>
            </a:r>
          </a:p>
          <a:p>
            <a:endParaRPr lang="en-GB" sz="2400" dirty="0" smtClean="0"/>
          </a:p>
          <a:p>
            <a:r>
              <a:rPr lang="en-GB" sz="2400" dirty="0" smtClean="0"/>
              <a:t>Track </a:t>
            </a:r>
            <a:r>
              <a:rPr lang="en-GB" sz="2400" dirty="0"/>
              <a:t>will show </a:t>
            </a:r>
            <a:r>
              <a:rPr lang="en-GB" sz="2400" dirty="0" smtClean="0"/>
              <a:t>their </a:t>
            </a:r>
            <a:r>
              <a:rPr lang="en-GB" sz="2400" dirty="0">
                <a:solidFill>
                  <a:srgbClr val="B2001B"/>
                </a:solidFill>
              </a:rPr>
              <a:t>r</a:t>
            </a:r>
            <a:r>
              <a:rPr lang="en-GB" sz="2400" dirty="0" smtClean="0">
                <a:solidFill>
                  <a:srgbClr val="B2001B"/>
                </a:solidFill>
              </a:rPr>
              <a:t>eply </a:t>
            </a:r>
            <a:r>
              <a:rPr lang="en-GB" sz="2400" dirty="0">
                <a:solidFill>
                  <a:srgbClr val="B2001B"/>
                </a:solidFill>
              </a:rPr>
              <a:t>d</a:t>
            </a:r>
            <a:r>
              <a:rPr lang="en-GB" sz="2400" dirty="0" smtClean="0">
                <a:solidFill>
                  <a:srgbClr val="B2001B"/>
                </a:solidFill>
              </a:rPr>
              <a:t>ate</a:t>
            </a:r>
            <a:endParaRPr lang="en-GB" sz="2400" dirty="0">
              <a:solidFill>
                <a:srgbClr val="B2001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794" y="2636667"/>
            <a:ext cx="2343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FIRM </a:t>
            </a:r>
            <a:r>
              <a:rPr lang="en-GB" dirty="0">
                <a:solidFill>
                  <a:schemeClr val="bg1"/>
                </a:solidFill>
              </a:rPr>
              <a:t>= where you </a:t>
            </a:r>
            <a:r>
              <a:rPr lang="en-GB" dirty="0" smtClean="0">
                <a:solidFill>
                  <a:schemeClr val="bg1"/>
                </a:solidFill>
              </a:rPr>
              <a:t>really want to go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6531" y="27484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INANCE </a:t>
            </a:r>
            <a:r>
              <a:rPr lang="en-GB" dirty="0">
                <a:solidFill>
                  <a:schemeClr val="bg1"/>
                </a:solidFill>
              </a:rPr>
              <a:t>=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664" y="1426353"/>
            <a:ext cx="7613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B2001B"/>
                </a:solidFill>
              </a:rPr>
              <a:t>Provider decisions: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Unsuccessful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Unconditional 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Conditional offer qualifications and achievements and or UCAS Tariff points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550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Other options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257" y="1129073"/>
            <a:ext cx="842496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B2001B"/>
                </a:solidFill>
              </a:rPr>
              <a:t>Extra</a:t>
            </a:r>
            <a:r>
              <a:rPr lang="en-GB" sz="2400" dirty="0"/>
              <a:t>  </a:t>
            </a:r>
            <a:r>
              <a:rPr lang="en-GB" sz="2400" dirty="0" smtClean="0"/>
              <a:t>24 </a:t>
            </a:r>
            <a:r>
              <a:rPr lang="en-GB" sz="2400" dirty="0"/>
              <a:t>Feb-4 </a:t>
            </a:r>
            <a:r>
              <a:rPr lang="en-GB" sz="2400" dirty="0" smtClean="0"/>
              <a:t>July</a:t>
            </a:r>
          </a:p>
          <a:p>
            <a:r>
              <a:rPr lang="en-GB" sz="2400" dirty="0" smtClean="0"/>
              <a:t>If all five </a:t>
            </a:r>
            <a:r>
              <a:rPr lang="en-GB" sz="2400" dirty="0"/>
              <a:t>choices </a:t>
            </a:r>
            <a:r>
              <a:rPr lang="en-GB" sz="2400" dirty="0" smtClean="0"/>
              <a:t>have been used and they have no </a:t>
            </a:r>
            <a:r>
              <a:rPr lang="en-GB" sz="2400" dirty="0"/>
              <a:t>offers/rejected </a:t>
            </a:r>
            <a:r>
              <a:rPr lang="en-GB" sz="2400" dirty="0" smtClean="0"/>
              <a:t>all offers</a:t>
            </a:r>
          </a:p>
          <a:p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rgbClr val="B2001B"/>
                </a:solidFill>
              </a:rPr>
              <a:t>Clearing</a:t>
            </a:r>
            <a:r>
              <a:rPr lang="en-GB" sz="2400" dirty="0"/>
              <a:t> </a:t>
            </a:r>
            <a:r>
              <a:rPr lang="en-GB" sz="2400" dirty="0" smtClean="0"/>
              <a:t>from mid-July</a:t>
            </a:r>
          </a:p>
          <a:p>
            <a:r>
              <a:rPr lang="en-GB" sz="2400" dirty="0" smtClean="0"/>
              <a:t>If there are no offers, or have applied after </a:t>
            </a:r>
            <a:r>
              <a:rPr lang="en-GB" sz="2400" dirty="0"/>
              <a:t>30 June deadline</a:t>
            </a:r>
          </a:p>
          <a:p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-222940" y="3501008"/>
            <a:ext cx="7626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09625" lvl="1" indent="-266700">
              <a:lnSpc>
                <a:spcPct val="125000"/>
              </a:lnSpc>
              <a:buClr>
                <a:srgbClr val="D30022"/>
              </a:buClr>
              <a:buSzPct val="40000"/>
              <a:buFont typeface="Wingdings" pitchFamily="2" charset="2"/>
              <a:buChar char="q"/>
              <a:defRPr/>
            </a:pPr>
            <a:endParaRPr lang="en-GB" sz="2200" kern="0" dirty="0">
              <a:latin typeface="+mn-lt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770268" y="4083728"/>
            <a:ext cx="4232484" cy="22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rgbClr val="B2001B"/>
                </a:solidFill>
              </a:rPr>
              <a:t>Adjustment 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(from A level results day)</a:t>
            </a:r>
          </a:p>
          <a:p>
            <a:r>
              <a:rPr lang="en-GB" sz="2400" dirty="0" smtClean="0"/>
              <a:t>If they’ve gained better results than the conditional offer they hold, they could apply for 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 different course or university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34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What your son/daughter should be doing now?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783" y="1800565"/>
            <a:ext cx="60412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Extra </a:t>
            </a:r>
            <a:r>
              <a:rPr lang="en-GB" sz="2800" dirty="0"/>
              <a:t>Curricular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Work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318986" y="1982211"/>
            <a:ext cx="4716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Go </a:t>
            </a:r>
            <a:r>
              <a:rPr lang="en-GB" sz="2800" dirty="0"/>
              <a:t>beyond the syllabus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Focus on </a:t>
            </a:r>
            <a:r>
              <a:rPr lang="en-GB" sz="2800" dirty="0" smtClean="0"/>
              <a:t>this year’s studies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63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How can you support the </a:t>
            </a:r>
          </a:p>
          <a:p>
            <a:r>
              <a:rPr lang="en-GB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application process?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56" y="1846555"/>
            <a:ext cx="83220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 the Parents/Guardian section of the UCAS website/Parent Guide </a:t>
            </a:r>
            <a:r>
              <a:rPr lang="en-GB" sz="2400" dirty="0" smtClean="0"/>
              <a:t>publication –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hlinkClick r:id="rId2"/>
              </a:rPr>
              <a:t>www.ucas.com/parents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and sign up for the newsletter.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Offer to attend o</a:t>
            </a:r>
            <a:r>
              <a:rPr lang="en-GB" sz="2400" dirty="0" smtClean="0"/>
              <a:t>pen </a:t>
            </a:r>
            <a:r>
              <a:rPr lang="en-GB" sz="2400" dirty="0"/>
              <a:t>d</a:t>
            </a:r>
            <a:r>
              <a:rPr lang="en-GB" sz="2400" dirty="0" smtClean="0"/>
              <a:t>ays</a:t>
            </a:r>
            <a:r>
              <a:rPr lang="en-GB" sz="2400" dirty="0"/>
              <a:t>, you may have a different </a:t>
            </a:r>
            <a:r>
              <a:rPr lang="en-GB" sz="2400" dirty="0" smtClean="0"/>
              <a:t>perspective.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Don’t book family holidays at key </a:t>
            </a:r>
            <a:r>
              <a:rPr lang="en-GB" sz="2400" dirty="0" smtClean="0"/>
              <a:t>times.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Make sure they read everything carefully that is sent to them</a:t>
            </a:r>
            <a:r>
              <a:rPr lang="en-GB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Support your </a:t>
            </a:r>
            <a:r>
              <a:rPr lang="en-GB" sz="2400" dirty="0" smtClean="0"/>
              <a:t>son/daughter’s </a:t>
            </a:r>
            <a:r>
              <a:rPr lang="en-GB" sz="2400" dirty="0"/>
              <a:t>management of their </a:t>
            </a:r>
            <a:r>
              <a:rPr lang="en-GB" sz="2400" dirty="0" smtClean="0"/>
              <a:t>application.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208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The Role of </a:t>
            </a:r>
          </a:p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UCAS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257" y="2153553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GB" sz="2400" dirty="0"/>
              <a:t>UCAS </a:t>
            </a:r>
            <a:r>
              <a:rPr lang="en-GB" sz="2400" dirty="0" smtClean="0"/>
              <a:t>processes </a:t>
            </a:r>
            <a:r>
              <a:rPr lang="en-GB" sz="2400" dirty="0"/>
              <a:t>applications for </a:t>
            </a:r>
            <a:r>
              <a:rPr lang="en-GB" sz="2400" dirty="0" smtClean="0"/>
              <a:t>full-time </a:t>
            </a:r>
            <a:r>
              <a:rPr lang="en-GB" sz="2400" dirty="0"/>
              <a:t>courses at higher education providers in the </a:t>
            </a:r>
            <a:r>
              <a:rPr lang="en-GB" sz="2400" dirty="0" smtClean="0"/>
              <a:t>UK.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440257" y="4005064"/>
            <a:ext cx="8244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We </a:t>
            </a:r>
            <a:r>
              <a:rPr lang="en-GB" sz="2400" dirty="0" smtClean="0"/>
              <a:t>guide </a:t>
            </a:r>
            <a:r>
              <a:rPr lang="en-GB" sz="2400" dirty="0"/>
              <a:t>students through the whole process providing valuable information and supporting services for applicants and their </a:t>
            </a:r>
            <a:r>
              <a:rPr lang="en-GB" sz="2400" dirty="0" smtClean="0"/>
              <a:t>parents.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44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664" y="337904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New videos for parents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794" y="2636667"/>
            <a:ext cx="2343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FIRM </a:t>
            </a:r>
            <a:r>
              <a:rPr lang="en-GB" dirty="0">
                <a:solidFill>
                  <a:schemeClr val="bg1"/>
                </a:solidFill>
              </a:rPr>
              <a:t>= where you </a:t>
            </a:r>
            <a:r>
              <a:rPr lang="en-GB" dirty="0" smtClean="0">
                <a:solidFill>
                  <a:schemeClr val="bg1"/>
                </a:solidFill>
              </a:rPr>
              <a:t>really want to go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828836"/>
            <a:ext cx="3233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INSURANCE </a:t>
            </a:r>
            <a:r>
              <a:rPr lang="en-GB" dirty="0">
                <a:solidFill>
                  <a:schemeClr val="bg1"/>
                </a:solidFill>
              </a:rPr>
              <a:t>= somewhere </a:t>
            </a:r>
          </a:p>
          <a:p>
            <a:r>
              <a:rPr lang="en-GB" dirty="0">
                <a:solidFill>
                  <a:schemeClr val="bg1"/>
                </a:solidFill>
              </a:rPr>
              <a:t>you would be happy to 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     </a:t>
            </a:r>
            <a:r>
              <a:rPr lang="en-GB" dirty="0">
                <a:solidFill>
                  <a:schemeClr val="bg1"/>
                </a:solidFill>
              </a:rPr>
              <a:t>get into </a:t>
            </a:r>
          </a:p>
          <a:p>
            <a:r>
              <a:rPr lang="en-GB" dirty="0">
                <a:solidFill>
                  <a:schemeClr val="bg1"/>
                </a:solidFill>
              </a:rPr>
              <a:t>your FIRM choice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6531" y="27484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INSURANCE </a:t>
            </a:r>
            <a:r>
              <a:rPr lang="en-GB" dirty="0">
                <a:solidFill>
                  <a:schemeClr val="bg1"/>
                </a:solidFill>
              </a:rPr>
              <a:t>=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you would be happy to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get </a:t>
            </a:r>
            <a:r>
              <a:rPr lang="en-GB" dirty="0">
                <a:solidFill>
                  <a:schemeClr val="bg1"/>
                </a:solidFill>
              </a:rPr>
              <a:t>into </a:t>
            </a:r>
          </a:p>
          <a:p>
            <a:r>
              <a:rPr lang="en-GB" dirty="0">
                <a:solidFill>
                  <a:schemeClr val="bg1"/>
                </a:solidFill>
              </a:rPr>
              <a:t>your FIRM choice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027" y="1597981"/>
            <a:ext cx="7998781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2400" dirty="0"/>
              <a:t>UCAS has developed </a:t>
            </a:r>
            <a:r>
              <a:rPr lang="en-GB" sz="2400" dirty="0" smtClean="0"/>
              <a:t>four videos </a:t>
            </a:r>
            <a:r>
              <a:rPr lang="en-GB" sz="2400" dirty="0"/>
              <a:t>on </a:t>
            </a:r>
            <a:r>
              <a:rPr lang="en-GB" sz="2400" dirty="0" smtClean="0"/>
              <a:t>key topics:</a:t>
            </a:r>
            <a:endParaRPr lang="en-GB" sz="2400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n-GB" b="1" dirty="0"/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The UCAS process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Open </a:t>
            </a:r>
            <a:r>
              <a:rPr lang="en-GB" sz="2400" dirty="0"/>
              <a:t>days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Student </a:t>
            </a:r>
            <a:r>
              <a:rPr lang="en-GB" sz="2400" dirty="0" smtClean="0"/>
              <a:t>finance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Clearing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634" y="2466139"/>
            <a:ext cx="4657658" cy="34145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506027" y="6121184"/>
            <a:ext cx="6010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2400" b="1" u="sng" dirty="0" smtClean="0">
                <a:solidFill>
                  <a:srgbClr val="B2001B"/>
                </a:solidFill>
              </a:rPr>
              <a:t>www.ucas.com/parents</a:t>
            </a:r>
            <a:endParaRPr lang="en-GB" sz="2400" b="1" u="sng" dirty="0">
              <a:solidFill>
                <a:srgbClr val="B200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80" y="1230918"/>
            <a:ext cx="3638559" cy="5091901"/>
          </a:xfrm>
        </p:spPr>
      </p:pic>
      <p:sp>
        <p:nvSpPr>
          <p:cNvPr id="7" name="Rectangle 6"/>
          <p:cNvSpPr/>
          <p:nvPr/>
        </p:nvSpPr>
        <p:spPr>
          <a:xfrm>
            <a:off x="2843808" y="5317434"/>
            <a:ext cx="3638559" cy="858573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4" y="1968008"/>
            <a:ext cx="8786234" cy="2977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6164" y="3830603"/>
            <a:ext cx="3006618" cy="496315"/>
          </a:xfrm>
          <a:prstGeom prst="rect">
            <a:avLst/>
          </a:prstGeom>
          <a:noFill/>
          <a:ln w="1047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38" y="1085385"/>
            <a:ext cx="2362200" cy="828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13" y="1738519"/>
            <a:ext cx="2028825" cy="407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80" y="1198598"/>
            <a:ext cx="3848910" cy="5760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2862" y="506026"/>
            <a:ext cx="9339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Translate ucas.com - </a:t>
            </a:r>
            <a:r>
              <a:rPr 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BrowseAloud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</p:spTree>
    <p:extLst>
      <p:ext uri="{BB962C8B-B14F-4D97-AF65-F5344CB8AC3E}">
        <p14:creationId xmlns:p14="http://schemas.microsoft.com/office/powerpoint/2010/main" val="334270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ucas.com/connect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2" y="1063507"/>
            <a:ext cx="7954392" cy="56442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Rectangle 7"/>
          <p:cNvSpPr/>
          <p:nvPr/>
        </p:nvSpPr>
        <p:spPr>
          <a:xfrm>
            <a:off x="603682" y="3595456"/>
            <a:ext cx="1562469" cy="399495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26420" y="3604334"/>
            <a:ext cx="1676400" cy="374341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569259" y="3613212"/>
            <a:ext cx="1248792" cy="38469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Additional help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57" y="1447060"/>
            <a:ext cx="74786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UCAS Customer Experience Centre</a:t>
            </a:r>
          </a:p>
          <a:p>
            <a:r>
              <a:rPr lang="en-GB" sz="3200" dirty="0" smtClean="0">
                <a:solidFill>
                  <a:srgbClr val="B2001B"/>
                </a:solidFill>
              </a:rPr>
              <a:t>0371 468 0468</a:t>
            </a:r>
          </a:p>
          <a:p>
            <a:r>
              <a:rPr lang="en-US" sz="2400" dirty="0" smtClean="0"/>
              <a:t>Monday </a:t>
            </a:r>
            <a:r>
              <a:rPr lang="en-US" sz="2400" dirty="0"/>
              <a:t>to Friday, 08:30 – 18:00 </a:t>
            </a:r>
            <a:r>
              <a:rPr lang="en-US" sz="2400" dirty="0" smtClean="0"/>
              <a:t>(UK time)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701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Why higher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e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ducation?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0403" y="1417638"/>
            <a:ext cx="8229600" cy="47085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rial"/>
              <a:buNone/>
            </a:pPr>
            <a:r>
              <a:rPr lang="en-GB" b="1" dirty="0" smtClean="0">
                <a:solidFill>
                  <a:srgbClr val="B2001B"/>
                </a:solidFill>
              </a:rPr>
              <a:t>Opportunities whilst studying</a:t>
            </a:r>
          </a:p>
          <a:p>
            <a:pPr>
              <a:buClr>
                <a:srgbClr val="C00000"/>
              </a:buClr>
              <a:buFont typeface="Arial"/>
              <a:buNone/>
            </a:pPr>
            <a:endParaRPr lang="en-GB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Chance to study a subject they are passionate about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Achieve a qualification that will lead to their chosen career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Gain confidence, independence and important life skills that will widen their prospects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Making lifelong friends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9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With a degree…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813173"/>
            <a:ext cx="786561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None/>
            </a:pPr>
            <a:endParaRPr lang="en-GB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The opportunity to follow their career path </a:t>
            </a:r>
            <a:endParaRPr lang="en-GB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Better job </a:t>
            </a:r>
            <a:r>
              <a:rPr lang="en-GB" sz="2800" dirty="0" smtClean="0"/>
              <a:t>prospects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Many employers target </a:t>
            </a:r>
            <a:r>
              <a:rPr lang="en-GB" sz="2800" dirty="0" smtClean="0"/>
              <a:t>graduates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Higher earning potential</a:t>
            </a:r>
          </a:p>
        </p:txBody>
      </p:sp>
    </p:spTree>
    <p:extLst>
      <p:ext uri="{BB962C8B-B14F-4D97-AF65-F5344CB8AC3E}">
        <p14:creationId xmlns:p14="http://schemas.microsoft.com/office/powerpoint/2010/main" val="20092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2" y="1965527"/>
            <a:ext cx="7243058" cy="46263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881" y="1134530"/>
            <a:ext cx="8306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2400" dirty="0"/>
              <a:t>Your son or </a:t>
            </a:r>
            <a:r>
              <a:rPr lang="en-GB" sz="2400" dirty="0" smtClean="0"/>
              <a:t>daughter </a:t>
            </a:r>
            <a:r>
              <a:rPr lang="en-GB" sz="2400" dirty="0"/>
              <a:t>can use </a:t>
            </a:r>
            <a:r>
              <a:rPr lang="en-GB" sz="2400" dirty="0" smtClean="0"/>
              <a:t>the UCAS </a:t>
            </a:r>
            <a:r>
              <a:rPr lang="en-GB" sz="2400" dirty="0"/>
              <a:t>search tool</a:t>
            </a:r>
          </a:p>
          <a:p>
            <a:r>
              <a:rPr lang="en-GB" sz="2400" dirty="0">
                <a:solidFill>
                  <a:srgbClr val="B2001B"/>
                </a:solidFill>
              </a:rPr>
              <a:t> </a:t>
            </a:r>
            <a:r>
              <a:rPr lang="en-GB" sz="2400" dirty="0" smtClean="0">
                <a:solidFill>
                  <a:srgbClr val="B2001B"/>
                </a:solidFill>
              </a:rPr>
              <a:t>search.ucas.com</a:t>
            </a:r>
            <a:endParaRPr lang="en-US" sz="2400" dirty="0">
              <a:solidFill>
                <a:srgbClr val="B2001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Researching courses</a:t>
            </a:r>
          </a:p>
        </p:txBody>
      </p:sp>
    </p:spTree>
    <p:extLst>
      <p:ext uri="{BB962C8B-B14F-4D97-AF65-F5344CB8AC3E}">
        <p14:creationId xmlns:p14="http://schemas.microsoft.com/office/powerpoint/2010/main" val="31913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Other things to consider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257" y="1597980"/>
            <a:ext cx="474955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Finance – course fees, grants, travel and living costs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Travel – to and from </a:t>
            </a:r>
            <a:r>
              <a:rPr lang="en-GB" sz="2800" dirty="0" smtClean="0"/>
              <a:t>home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4669654" y="3754202"/>
            <a:ext cx="43855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Accommodation </a:t>
            </a:r>
            <a:r>
              <a:rPr lang="en-GB" sz="2800" dirty="0"/>
              <a:t>– </a:t>
            </a:r>
            <a:r>
              <a:rPr lang="en-GB" sz="2800" dirty="0" err="1"/>
              <a:t>uni</a:t>
            </a:r>
            <a:r>
              <a:rPr lang="en-GB" sz="2800" dirty="0"/>
              <a:t> halls </a:t>
            </a:r>
            <a:r>
              <a:rPr lang="en-GB" sz="2800" dirty="0" smtClean="0"/>
              <a:t> or private </a:t>
            </a:r>
            <a:r>
              <a:rPr lang="en-GB" sz="2800" dirty="0"/>
              <a:t>residences?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Extra curricular activities</a:t>
            </a:r>
          </a:p>
        </p:txBody>
      </p:sp>
    </p:spTree>
    <p:extLst>
      <p:ext uri="{BB962C8B-B14F-4D97-AF65-F5344CB8AC3E}">
        <p14:creationId xmlns:p14="http://schemas.microsoft.com/office/powerpoint/2010/main" val="10257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4486" t="11996" r="14486" b="18555"/>
          <a:stretch>
            <a:fillRect/>
          </a:stretch>
        </p:blipFill>
        <p:spPr bwMode="auto">
          <a:xfrm>
            <a:off x="574181" y="1412776"/>
            <a:ext cx="70723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Visit, visit, visit …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</p:spTree>
    <p:extLst>
      <p:ext uri="{BB962C8B-B14F-4D97-AF65-F5344CB8AC3E}">
        <p14:creationId xmlns:p14="http://schemas.microsoft.com/office/powerpoint/2010/main" val="21745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257" y="303532"/>
            <a:ext cx="765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ucas.com/virtual tours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64" y="1036874"/>
            <a:ext cx="6790362" cy="53394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2317072" y="4437614"/>
            <a:ext cx="3222593" cy="525003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107" y="204186"/>
            <a:ext cx="7739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FS Albert Pro"/>
              </a:rPr>
              <a:t>Key features of the UCAS undergraduate scheme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FS Albert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318" y="1817079"/>
            <a:ext cx="64177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One application per admissions cycle</a:t>
            </a:r>
          </a:p>
          <a:p>
            <a:endParaRPr lang="en-GB" sz="2400" dirty="0"/>
          </a:p>
          <a:p>
            <a:r>
              <a:rPr lang="en-GB" sz="2400" dirty="0"/>
              <a:t>Application fee £23 / £13</a:t>
            </a:r>
          </a:p>
          <a:p>
            <a:endParaRPr lang="en-GB" sz="2400" dirty="0"/>
          </a:p>
          <a:p>
            <a:r>
              <a:rPr lang="en-GB" sz="2400" dirty="0"/>
              <a:t>Maximum </a:t>
            </a:r>
            <a:r>
              <a:rPr lang="en-GB" sz="2400" dirty="0" smtClean="0"/>
              <a:t>five </a:t>
            </a:r>
            <a:r>
              <a:rPr lang="en-GB" sz="2400" dirty="0"/>
              <a:t>choices (some restrictions)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4856085" y="3409024"/>
            <a:ext cx="4358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Nominated access </a:t>
            </a:r>
            <a:r>
              <a:rPr lang="en-GB" sz="2400" dirty="0"/>
              <a:t>o</a:t>
            </a:r>
            <a:r>
              <a:rPr lang="en-GB" sz="2400" dirty="0" smtClean="0"/>
              <a:t>ption</a:t>
            </a:r>
          </a:p>
          <a:p>
            <a:endParaRPr lang="en-GB" sz="2400" dirty="0" smtClean="0"/>
          </a:p>
          <a:p>
            <a:r>
              <a:rPr lang="en-GB" sz="2400" dirty="0" smtClean="0"/>
              <a:t>Simultaneous </a:t>
            </a:r>
            <a:r>
              <a:rPr lang="en-GB" sz="2400" dirty="0"/>
              <a:t>consideration</a:t>
            </a:r>
          </a:p>
          <a:p>
            <a:endParaRPr lang="en-GB" sz="2400" dirty="0"/>
          </a:p>
          <a:p>
            <a:r>
              <a:rPr lang="en-GB" sz="2400" dirty="0"/>
              <a:t>Universities cannot see </a:t>
            </a:r>
            <a:r>
              <a:rPr lang="en-GB" sz="2400" dirty="0" smtClean="0"/>
              <a:t>the </a:t>
            </a:r>
            <a:r>
              <a:rPr lang="en-GB" sz="2400" dirty="0"/>
              <a:t>other </a:t>
            </a:r>
            <a:r>
              <a:rPr lang="en-GB" sz="2400" dirty="0" smtClean="0"/>
              <a:t>choices </a:t>
            </a:r>
            <a:endParaRPr lang="en-GB" sz="2400" dirty="0"/>
          </a:p>
        </p:txBody>
      </p:sp>
      <p:sp>
        <p:nvSpPr>
          <p:cNvPr id="10" name="Oval 9"/>
          <p:cNvSpPr/>
          <p:nvPr/>
        </p:nvSpPr>
        <p:spPr>
          <a:xfrm>
            <a:off x="4412201" y="3897297"/>
            <a:ext cx="4172505" cy="966769"/>
          </a:xfrm>
          <a:prstGeom prst="ellipse">
            <a:avLst/>
          </a:prstGeom>
          <a:noFill/>
          <a:ln w="28575">
            <a:solidFill>
              <a:srgbClr val="B2001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695</Words>
  <Application>Microsoft Office PowerPoint</Application>
  <PresentationFormat>On-screen Show (4:3)</PresentationFormat>
  <Paragraphs>171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Parents’ evening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Braybrook</dc:creator>
  <cp:lastModifiedBy>C Gardiner</cp:lastModifiedBy>
  <cp:revision>62</cp:revision>
  <dcterms:created xsi:type="dcterms:W3CDTF">2015-08-25T08:02:07Z</dcterms:created>
  <dcterms:modified xsi:type="dcterms:W3CDTF">2016-02-24T16:27:45Z</dcterms:modified>
</cp:coreProperties>
</file>